
<file path=[Content_Types].xml><?xml version="1.0" encoding="utf-8"?>
<Types xmlns="http://schemas.openxmlformats.org/package/2006/content-types">
  <Default Extension="png" ContentType="image/png"/>
  <Default Extension="mpg" ContentType="vide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82" r:id="rId3"/>
    <p:sldId id="449" r:id="rId4"/>
    <p:sldId id="303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74" r:id="rId17"/>
    <p:sldId id="475" r:id="rId18"/>
    <p:sldId id="476" r:id="rId19"/>
    <p:sldId id="477" r:id="rId20"/>
    <p:sldId id="478" r:id="rId21"/>
    <p:sldId id="479" r:id="rId22"/>
    <p:sldId id="480" r:id="rId23"/>
    <p:sldId id="481" r:id="rId24"/>
    <p:sldId id="482" r:id="rId25"/>
    <p:sldId id="483" r:id="rId26"/>
    <p:sldId id="484" r:id="rId27"/>
    <p:sldId id="4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2.png"/><Relationship Id="rId7" Type="http://schemas.openxmlformats.org/officeDocument/2006/relationships/image" Target="../media/image3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26.emf"/><Relationship Id="rId9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emf"/><Relationship Id="rId11" Type="http://schemas.openxmlformats.org/officeDocument/2006/relationships/image" Target="../media/image45.emf"/><Relationship Id="rId5" Type="http://schemas.openxmlformats.org/officeDocument/2006/relationships/image" Target="../media/image38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6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40.emf"/><Relationship Id="rId9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dislocation density increases, dislocations cannot move freely, raising the yield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AA708-7230-0742-B66D-C52F922BC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67"/>
          <a:stretch/>
        </p:blipFill>
        <p:spPr>
          <a:xfrm>
            <a:off x="1171575" y="2341143"/>
            <a:ext cx="5840303" cy="3436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5F857-A5ED-814D-BD78-ADF7860E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90" y="2341143"/>
            <a:ext cx="3105613" cy="36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7" y="2146553"/>
            <a:ext cx="6876166" cy="47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86CF-FF22-9642-AAE5-4CC503A2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determine the stress and strain throughout a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5AF3-4BFA-424F-B41E-CDA81EEF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99A8-993E-F542-A26B-ABA2733C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" y="2611167"/>
            <a:ext cx="4849240" cy="2979814"/>
          </a:xfrm>
          <a:prstGeom prst="rect">
            <a:avLst/>
          </a:prstGeom>
        </p:spPr>
      </p:pic>
      <p:pic>
        <p:nvPicPr>
          <p:cNvPr id="6" name="Picture 5" descr="stress_yy.png">
            <a:extLst>
              <a:ext uri="{FF2B5EF4-FFF2-40B4-BE49-F238E27FC236}">
                <a16:creationId xmlns:a16="http://schemas.microsoft.com/office/drawing/2014/main" id="{E606EB31-1FEC-3041-8202-F438A83E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8" y="2556840"/>
            <a:ext cx="3491775" cy="3088470"/>
          </a:xfrm>
          <a:prstGeom prst="rect">
            <a:avLst/>
          </a:prstGeom>
        </p:spPr>
      </p:pic>
      <p:pic>
        <p:nvPicPr>
          <p:cNvPr id="7" name="Picture 6" descr="grgr_stress22_final2.png">
            <a:extLst>
              <a:ext uri="{FF2B5EF4-FFF2-40B4-BE49-F238E27FC236}">
                <a16:creationId xmlns:a16="http://schemas.microsoft.com/office/drawing/2014/main" id="{27D9CEAD-3CB5-7E40-B2F5-8CED7D253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41" y="3106201"/>
            <a:ext cx="3154948" cy="1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F6B2-AF6F-8944-B79C-B47A7AAE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Cauchy momentum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30B6-89E3-B34E-B3BB-B0AD41EAA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4586" cy="396567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In this equation, </a:t>
            </a:r>
            <a:r>
              <a:rPr lang="en-US" b="1" dirty="0"/>
              <a:t>u</a:t>
            </a:r>
            <a:r>
              <a:rPr lang="en-US" dirty="0"/>
              <a:t> is the displacement vector, </a:t>
            </a:r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b="1" dirty="0" err="1"/>
              <a:t>σ</a:t>
            </a:r>
            <a:r>
              <a:rPr lang="en-US" dirty="0"/>
              <a:t> is the stress, and </a:t>
            </a:r>
            <a:r>
              <a:rPr lang="en-US" b="1" dirty="0"/>
              <a:t>g </a:t>
            </a:r>
            <a:r>
              <a:rPr lang="en-US" dirty="0"/>
              <a:t>is the acceleration of gravity.</a:t>
            </a:r>
          </a:p>
          <a:p>
            <a:r>
              <a:rPr lang="en-US" dirty="0"/>
              <a:t>Often, we are determining the stress and strain in a static body. So the equation becomes:</a:t>
            </a:r>
          </a:p>
          <a:p>
            <a:endParaRPr lang="en-US" dirty="0"/>
          </a:p>
          <a:p>
            <a:r>
              <a:rPr lang="en-US" dirty="0"/>
              <a:t>Finally, we can simplify things more by making our first assumption</a:t>
            </a:r>
            <a:r>
              <a:rPr lang="en-US" i="1" dirty="0"/>
              <a:t>: the impact of gravity is negligible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DC56-9C3A-504B-884A-7C1A9367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DA42823C-71CE-1644-9367-511E9C1A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86" y="1842423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C0CFD7B-002D-8849-874D-10C1AC75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45" y="4422721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C047138-24D0-D24C-B826-3BF8F8836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3936904" y="5800276"/>
            <a:ext cx="984182" cy="215900"/>
          </a:xfrm>
          <a:prstGeom prst="rect">
            <a:avLst/>
          </a:prstGeom>
        </p:spPr>
      </p:pic>
      <p:pic>
        <p:nvPicPr>
          <p:cNvPr id="8" name="Picture 7" descr="stress_yy.png">
            <a:extLst>
              <a:ext uri="{FF2B5EF4-FFF2-40B4-BE49-F238E27FC236}">
                <a16:creationId xmlns:a16="http://schemas.microsoft.com/office/drawing/2014/main" id="{F8ADDEA5-4D2F-564B-9937-640496544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3" t="6534" b="15032"/>
          <a:stretch/>
        </p:blipFill>
        <p:spPr>
          <a:xfrm>
            <a:off x="7786467" y="2156975"/>
            <a:ext cx="3419327" cy="38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6CB-1EDC-9C48-8188-D926222D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stress divergence equation is really just a force balance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CEE8F-CC3F-794D-90A4-18DC065D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5AAEC43-C56A-6343-8E08-F9486107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5197385" y="4169634"/>
            <a:ext cx="984182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F62D4-A60B-204B-BBB5-9E709C70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67" y="1857997"/>
            <a:ext cx="4362970" cy="200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0C0CB-3A29-0247-9F16-448440AE9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4"/>
          <a:stretch/>
        </p:blipFill>
        <p:spPr>
          <a:xfrm>
            <a:off x="1504349" y="2173235"/>
            <a:ext cx="4677218" cy="813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1BD2E-0D1A-1F4D-B474-96710D5A2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71" y="3041467"/>
            <a:ext cx="1686223" cy="61174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73868898-22F7-7445-AE9C-67B5D0AA5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11" y="4616451"/>
            <a:ext cx="2552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6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71C8-D4A5-4341-8AEF-3C06396C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0BD7-B5B3-D645-9742-1FDB3E81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4050" cy="3965670"/>
          </a:xfrm>
        </p:spPr>
        <p:txBody>
          <a:bodyPr/>
          <a:lstStyle/>
          <a:p>
            <a:r>
              <a:rPr lang="en-US" dirty="0"/>
              <a:t>Assumption 1: We have a static body</a:t>
            </a:r>
          </a:p>
          <a:p>
            <a:endParaRPr lang="en-US" dirty="0"/>
          </a:p>
          <a:p>
            <a:r>
              <a:rPr lang="en-US" dirty="0"/>
              <a:t>Assumption 2: Gravity is negligible</a:t>
            </a:r>
          </a:p>
          <a:p>
            <a:endParaRPr lang="en-US" dirty="0"/>
          </a:p>
          <a:p>
            <a:r>
              <a:rPr lang="en-US" dirty="0"/>
              <a:t>Assumption 3: The problem is axisymmetric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4C1AA-BAEB-C047-A99B-F7B95610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02FAF74-E0B1-F643-B787-6550EEBD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90" y="2574356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E35F5E8-B5B1-4944-9087-0869D023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90" y="3622929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A3586AA-CA0B-AA4D-85CC-B380D1AA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4524090" y="4401121"/>
            <a:ext cx="984182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F690C-692B-344C-A076-650D434D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086" y="5013630"/>
            <a:ext cx="3011963" cy="653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5A2D2-E341-554A-9998-2846BB11A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02" y="5616226"/>
            <a:ext cx="2307447" cy="74012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AD66CAD1-2BC9-FF43-825D-A940763D41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7987497" y="1952880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21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A7D7B9-FE10-704A-A03B-B4043A7D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3863676"/>
            <a:ext cx="3187700" cy="23495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1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420-24BD-F947-9AAD-0068C1A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throughout a pressurized cylinder (cladding tube) with thin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2F7-C58F-6D42-96D6-9FDC025D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36557" cy="3965670"/>
          </a:xfrm>
        </p:spPr>
        <p:txBody>
          <a:bodyPr/>
          <a:lstStyle/>
          <a:p>
            <a:r>
              <a:rPr lang="en-US" dirty="0"/>
              <a:t>Because our cylinder has such thin walls (</a:t>
            </a:r>
            <a:r>
              <a:rPr lang="en-US" dirty="0" err="1"/>
              <a:t>δ</a:t>
            </a:r>
            <a:r>
              <a:rPr lang="en-US" dirty="0"/>
              <a:t> = thickness), we can simplify everything to simple force balance</a:t>
            </a:r>
          </a:p>
          <a:p>
            <a:r>
              <a:rPr lang="en-US" dirty="0"/>
              <a:t>First, we need the Force per unit length due to the pressure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we equate the forces and solve for the hoop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2C303-CE22-0641-A480-E88CD3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C302B8-36F2-AA41-93A8-CF7132B934E7}"/>
              </a:ext>
            </a:extLst>
          </p:cNvPr>
          <p:cNvGrpSpPr/>
          <p:nvPr/>
        </p:nvGrpSpPr>
        <p:grpSpPr>
          <a:xfrm>
            <a:off x="6296629" y="2734633"/>
            <a:ext cx="5627328" cy="2706032"/>
            <a:chOff x="457200" y="2400322"/>
            <a:chExt cx="5363786" cy="2377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830008-5E82-0340-B8CC-A04ECF089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55"/>
            <a:stretch/>
          </p:blipFill>
          <p:spPr>
            <a:xfrm>
              <a:off x="457200" y="2400322"/>
              <a:ext cx="5363786" cy="237755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872FEF-209A-0C49-8C3A-6F0F68B7480C}"/>
                </a:ext>
              </a:extLst>
            </p:cNvPr>
            <p:cNvCxnSpPr/>
            <p:nvPr/>
          </p:nvCxnSpPr>
          <p:spPr>
            <a:xfrm flipH="1">
              <a:off x="3887072" y="3791024"/>
              <a:ext cx="9622" cy="538825"/>
            </a:xfrm>
            <a:prstGeom prst="straightConnector1">
              <a:avLst/>
            </a:prstGeom>
            <a:ln w="28575" cmpd="sng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74E99E-9DB5-B94E-854D-5BB5A3FA7095}"/>
                </a:ext>
              </a:extLst>
            </p:cNvPr>
            <p:cNvSpPr txBox="1"/>
            <p:nvPr/>
          </p:nvSpPr>
          <p:spPr>
            <a:xfrm>
              <a:off x="3896694" y="3960517"/>
              <a:ext cx="807185" cy="397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stress</a:t>
              </a:r>
              <a:endParaRPr lang="en-US" baseline="-250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FE9F4F-E108-4A46-808A-8B2C2A51C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31"/>
          <a:stretch/>
        </p:blipFill>
        <p:spPr>
          <a:xfrm>
            <a:off x="1325360" y="4143330"/>
            <a:ext cx="2052518" cy="692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67522-F90E-B843-B87F-16565DC9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379" y="4243152"/>
            <a:ext cx="1483342" cy="436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3AF2F-7011-1D41-A04F-18CED5ECB5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6" r="-1"/>
          <a:stretch/>
        </p:blipFill>
        <p:spPr>
          <a:xfrm>
            <a:off x="4352513" y="5440665"/>
            <a:ext cx="966208" cy="6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2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F6D5-2BEF-4B4C-98B5-2B8FDE7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other two stresses for a thin walled cylinder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2260-6D51-094F-8887-A8291284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18061" cy="3965670"/>
          </a:xfrm>
        </p:spPr>
        <p:txBody>
          <a:bodyPr/>
          <a:lstStyle/>
          <a:p>
            <a:r>
              <a:rPr lang="en-US" dirty="0"/>
              <a:t>To find the stress in the z-direction we do another force balance</a:t>
            </a:r>
          </a:p>
          <a:p>
            <a:endParaRPr lang="en-US" dirty="0"/>
          </a:p>
          <a:p>
            <a:r>
              <a:rPr lang="en-US" dirty="0"/>
              <a:t>Again, we equate the forces and solve for the stress</a:t>
            </a:r>
          </a:p>
          <a:p>
            <a:endParaRPr lang="en-US" dirty="0"/>
          </a:p>
          <a:p>
            <a:r>
              <a:rPr lang="en-US" dirty="0"/>
              <a:t>Last, the stress on the inside of the wall is –p and</a:t>
            </a:r>
            <a:br>
              <a:rPr lang="en-US" dirty="0"/>
            </a:br>
            <a:r>
              <a:rPr lang="en-US" dirty="0"/>
              <a:t>on the outside is zero, so the average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3800-4D0A-F642-BF59-A10B8EC9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4D591D-FC51-AC40-A3AC-AAC133F65638}"/>
              </a:ext>
            </a:extLst>
          </p:cNvPr>
          <p:cNvGrpSpPr/>
          <p:nvPr/>
        </p:nvGrpSpPr>
        <p:grpSpPr>
          <a:xfrm>
            <a:off x="8737600" y="2679109"/>
            <a:ext cx="2351426" cy="2535706"/>
            <a:chOff x="6056711" y="1996203"/>
            <a:chExt cx="2351426" cy="25357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E02F6-E959-8042-90F7-C33CD68DD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53" b="4680"/>
            <a:stretch/>
          </p:blipFill>
          <p:spPr>
            <a:xfrm>
              <a:off x="6379030" y="2265616"/>
              <a:ext cx="2029107" cy="22662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C158D5-D7BA-4743-A844-24B431A4D7A9}"/>
                </a:ext>
              </a:extLst>
            </p:cNvPr>
            <p:cNvCxnSpPr/>
            <p:nvPr/>
          </p:nvCxnSpPr>
          <p:spPr>
            <a:xfrm flipH="1">
              <a:off x="7466257" y="1996203"/>
              <a:ext cx="9622" cy="538825"/>
            </a:xfrm>
            <a:prstGeom prst="straightConnector1">
              <a:avLst/>
            </a:prstGeom>
            <a:ln w="28575" cmpd="sng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AF2860-7595-0248-8312-E80A8EF05DD1}"/>
                </a:ext>
              </a:extLst>
            </p:cNvPr>
            <p:cNvSpPr txBox="1"/>
            <p:nvPr/>
          </p:nvSpPr>
          <p:spPr>
            <a:xfrm>
              <a:off x="7610579" y="1996203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top</a:t>
              </a:r>
              <a:endParaRPr lang="en-US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FF398-5057-224E-9016-B32C0280056D}"/>
                </a:ext>
              </a:extLst>
            </p:cNvPr>
            <p:cNvSpPr txBox="1"/>
            <p:nvPr/>
          </p:nvSpPr>
          <p:spPr>
            <a:xfrm>
              <a:off x="6056711" y="3890164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wall</a:t>
              </a:r>
              <a:endParaRPr lang="en-US" baseline="-25000" dirty="0"/>
            </a:p>
          </p:txBody>
        </p:sp>
      </p:grp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7221CDF6-DC56-2A44-BCCC-9F7436FB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17" y="3090469"/>
            <a:ext cx="14097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3414-7D58-9746-8CB4-8ECA6718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17" y="3885475"/>
            <a:ext cx="938474" cy="687595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D3ADA10-D50A-194D-A0CF-8CA22704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5" y="3131259"/>
            <a:ext cx="17399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E999D-8905-C44B-9E02-60408DA5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845" y="5604319"/>
            <a:ext cx="1100026" cy="6636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A65DB0-D221-9142-80B1-53428C367112}"/>
              </a:ext>
            </a:extLst>
          </p:cNvPr>
          <p:cNvGrpSpPr/>
          <p:nvPr/>
        </p:nvGrpSpPr>
        <p:grpSpPr>
          <a:xfrm>
            <a:off x="4941933" y="5563050"/>
            <a:ext cx="4440305" cy="846726"/>
            <a:chOff x="1616406" y="5176576"/>
            <a:chExt cx="4440305" cy="84672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1439AE0-A96F-3047-9598-5473EB206ABC}"/>
                </a:ext>
              </a:extLst>
            </p:cNvPr>
            <p:cNvSpPr/>
            <p:nvPr/>
          </p:nvSpPr>
          <p:spPr>
            <a:xfrm>
              <a:off x="1616406" y="5176576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8E7B05-E805-A64B-BFB0-677058A4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1170" y="5205442"/>
              <a:ext cx="1100026" cy="6636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043A20-F136-5444-8995-95594C7F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5176" y="5217898"/>
              <a:ext cx="938474" cy="6875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50567B-C11F-044D-A30E-0F84EF0D5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76" r="-1"/>
            <a:stretch/>
          </p:blipFill>
          <p:spPr>
            <a:xfrm>
              <a:off x="1712625" y="5258481"/>
              <a:ext cx="966208" cy="68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00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A8EF-495A-0C45-BC24-F97557D2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84FE-65C7-A94B-8854-83A1E87E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 = 0.55, </a:t>
            </a:r>
            <a:r>
              <a:rPr lang="en-US" dirty="0" err="1"/>
              <a:t>δ</a:t>
            </a:r>
            <a:r>
              <a:rPr lang="en-US" dirty="0"/>
              <a:t> = 0.06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1513-8D5D-A740-8414-ECDD968F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F4F2C-0791-F143-9CFA-1280FE7E6C3A}"/>
              </a:ext>
            </a:extLst>
          </p:cNvPr>
          <p:cNvGrpSpPr/>
          <p:nvPr/>
        </p:nvGrpSpPr>
        <p:grpSpPr>
          <a:xfrm>
            <a:off x="3843703" y="3519009"/>
            <a:ext cx="4440305" cy="846726"/>
            <a:chOff x="4703695" y="2386229"/>
            <a:chExt cx="4440305" cy="84672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10EAE7C-435D-7E4C-B1D0-009352C05D78}"/>
                </a:ext>
              </a:extLst>
            </p:cNvPr>
            <p:cNvSpPr/>
            <p:nvPr/>
          </p:nvSpPr>
          <p:spPr>
            <a:xfrm>
              <a:off x="4703695" y="2386229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B306C3-056D-6E4F-84E4-C90C007B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8459" y="2415095"/>
              <a:ext cx="1100026" cy="663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018C38-D113-BE46-B652-9CF6B838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465" y="2427551"/>
              <a:ext cx="938474" cy="6875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34F8A-BD98-DA42-A700-5BCC90E63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76" r="-1"/>
            <a:stretch/>
          </p:blipFill>
          <p:spPr>
            <a:xfrm>
              <a:off x="4799914" y="2468134"/>
              <a:ext cx="966208" cy="685500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073FFE-4A2D-6A4E-B7B6-3C729E53046A}"/>
              </a:ext>
            </a:extLst>
          </p:cNvPr>
          <p:cNvSpPr/>
          <p:nvPr/>
        </p:nvSpPr>
        <p:spPr>
          <a:xfrm>
            <a:off x="1914690" y="4547436"/>
            <a:ext cx="8298332" cy="180891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largest stress will be the hoop stress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hoop stress is P*(0.55/.06)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5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45.8 </a:t>
            </a:r>
            <a:r>
              <a:rPr lang="en-US" dirty="0" err="1"/>
              <a:t>Mpa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9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82.5 </a:t>
            </a:r>
            <a:r>
              <a:rPr lang="en-US" dirty="0" err="1"/>
              <a:t>Mpa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With these pressures, we don’t come even close to the yield stress of the cladding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9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74BF-29D7-6446-AA28-382D560C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AA28-DF0F-7B4A-BB65-E7FC55AAE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B02F3-641D-2742-B673-E94C9330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8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C9DE-36BE-D74A-83B1-A136DE29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equations for the stress within a cylinder under pressure that has thicker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897-4CE9-4D4F-8D76-FBF36D704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cylinder as an inner radius R</a:t>
            </a:r>
            <a:r>
              <a:rPr lang="en-US" baseline="-25000" dirty="0"/>
              <a:t>i</a:t>
            </a:r>
            <a:r>
              <a:rPr lang="en-US" dirty="0"/>
              <a:t> and an outer Radius R</a:t>
            </a:r>
            <a:r>
              <a:rPr lang="en-US" baseline="-25000" dirty="0"/>
              <a:t>o</a:t>
            </a:r>
          </a:p>
          <a:p>
            <a:r>
              <a:rPr lang="en-US" dirty="0"/>
              <a:t>We assume there is no shear stress, so </a:t>
            </a:r>
            <a:r>
              <a:rPr lang="en-US" dirty="0" err="1"/>
              <a:t>σ</a:t>
            </a:r>
            <a:r>
              <a:rPr lang="en-US" baseline="-25000" dirty="0" err="1"/>
              <a:t>rz</a:t>
            </a:r>
            <a:r>
              <a:rPr lang="en-US" dirty="0"/>
              <a:t> = 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will begin with the r equation</a:t>
            </a:r>
          </a:p>
          <a:p>
            <a:endParaRPr lang="en-US" dirty="0"/>
          </a:p>
          <a:p>
            <a:r>
              <a:rPr lang="en-US" dirty="0"/>
              <a:t>Now we need our constitutive law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combine these equations to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F062-8F1F-E54D-B329-03A64181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AF421-6222-8A4D-89F9-0250C4135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84"/>
          <a:stretch/>
        </p:blipFill>
        <p:spPr>
          <a:xfrm>
            <a:off x="8232405" y="3546501"/>
            <a:ext cx="1029497" cy="74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6B003-AD80-F742-8EF6-B9749169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31" y="2901502"/>
            <a:ext cx="3011963" cy="65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A8743-4CB4-AB4C-9355-95B9B20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512" y="2906118"/>
            <a:ext cx="2307447" cy="7401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EEA1E3-D09F-104F-82FB-1E1FC6D1F217}"/>
              </a:ext>
            </a:extLst>
          </p:cNvPr>
          <p:cNvGrpSpPr/>
          <p:nvPr/>
        </p:nvGrpSpPr>
        <p:grpSpPr>
          <a:xfrm>
            <a:off x="5167010" y="3632931"/>
            <a:ext cx="2269568" cy="653695"/>
            <a:chOff x="1617503" y="2999872"/>
            <a:chExt cx="2269568" cy="6536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C57827-5106-AD4F-AEB6-3AC5901A8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653"/>
            <a:stretch/>
          </p:blipFill>
          <p:spPr>
            <a:xfrm>
              <a:off x="1617503" y="2999872"/>
              <a:ext cx="1847767" cy="6536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1B512E-2202-DB48-802B-143673DEB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038"/>
            <a:stretch/>
          </p:blipFill>
          <p:spPr>
            <a:xfrm>
              <a:off x="3436407" y="2999872"/>
              <a:ext cx="450664" cy="653695"/>
            </a:xfrm>
            <a:prstGeom prst="rect">
              <a:avLst/>
            </a:prstGeom>
          </p:spPr>
        </p:pic>
      </p:grpSp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C00B95E2-A4B2-994E-B624-6C08DA492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" b="23379"/>
          <a:stretch/>
        </p:blipFill>
        <p:spPr>
          <a:xfrm>
            <a:off x="7261078" y="4321873"/>
            <a:ext cx="2898922" cy="1691537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2D186E3B-F4C6-EF42-80B1-9DD0779A3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94" y="4860265"/>
            <a:ext cx="3848100" cy="584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47A04BB3-49B1-1D4F-A010-FBAEF1092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8" y="5962599"/>
            <a:ext cx="4241800" cy="241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22B15CD5-3121-804B-B592-4D63ED42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56" y="6314175"/>
            <a:ext cx="3873500" cy="2921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E1A0B2E7-034B-DB48-8FC6-121E6B69F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03" y="6161412"/>
            <a:ext cx="3289300" cy="2413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7ECB1385-F4FD-1445-8BA6-5635028CD0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40" y="3940841"/>
            <a:ext cx="2552700" cy="2540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DDBE3B5C-C5BA-0A46-908A-1916E675EF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49" y="3425851"/>
            <a:ext cx="1968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94FE-9668-9645-B261-7DF41CFB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equations for the stress within a cylinder under pressure that has thicker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304B-FAFE-AD45-91D6-D45826B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one more relationship from the definition of the strain</a:t>
            </a:r>
          </a:p>
          <a:p>
            <a:endParaRPr lang="en-US" dirty="0"/>
          </a:p>
          <a:p>
            <a:r>
              <a:rPr lang="en-US" dirty="0"/>
              <a:t>From the previous slide, we have</a:t>
            </a:r>
          </a:p>
          <a:p>
            <a:endParaRPr lang="en-US" dirty="0"/>
          </a:p>
          <a:p>
            <a:r>
              <a:rPr lang="en-US" dirty="0"/>
              <a:t>If we combine these, we get</a:t>
            </a:r>
          </a:p>
          <a:p>
            <a:endParaRPr lang="en-US" dirty="0"/>
          </a:p>
          <a:p>
            <a:r>
              <a:rPr lang="en-US" dirty="0"/>
              <a:t>Again, from the previous slide</a:t>
            </a:r>
          </a:p>
          <a:p>
            <a:endParaRPr lang="en-US" dirty="0"/>
          </a:p>
          <a:p>
            <a:r>
              <a:rPr lang="en-US" dirty="0"/>
              <a:t>We end up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E638-D91F-0746-830B-89B59538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2557DA2-6529-2B46-B002-D12FE280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11" y="5307154"/>
            <a:ext cx="1968500" cy="241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7EAA5B2-E1C7-9649-B639-C4EEEE183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6" y="5294454"/>
            <a:ext cx="2552700" cy="2540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4E3941DD-C49D-734B-BCAB-74B5065E8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17" y="3597424"/>
            <a:ext cx="3873500" cy="2921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D3C6AE56-9EF5-8F4F-84A6-53D505AF2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36" y="3597424"/>
            <a:ext cx="3289300" cy="241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05D44DC2-591B-AB43-8BE1-98018BCAAE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49"/>
          <a:stretch/>
        </p:blipFill>
        <p:spPr>
          <a:xfrm>
            <a:off x="2826350" y="2672988"/>
            <a:ext cx="2213248" cy="3302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CEDD61A0-CF38-9345-9373-0606AB9E8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34" y="2678593"/>
            <a:ext cx="2184400" cy="3175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FDBAFA06-B22D-994F-91C2-4F4B4FF64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34" y="2685688"/>
            <a:ext cx="1536700" cy="3175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0CA0D06-DE92-0541-B6B2-DC040794E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8" y="5700534"/>
            <a:ext cx="2171700" cy="2540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7A467392-2559-B74A-80FC-4324F7400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98" y="6130993"/>
            <a:ext cx="1714500" cy="330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376E0BE-B67A-5341-9778-63DC906FE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50" y="4432960"/>
            <a:ext cx="5588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9D59-1636-3F47-BD4E-A7F0E5A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ODE so we can solve to get the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3F8C0-853D-8743-8253-8EEA6877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boundary conditions are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i</a:t>
            </a:r>
            <a:r>
              <a:rPr lang="en-US" dirty="0"/>
              <a:t>) = -p and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o</a:t>
            </a:r>
            <a:r>
              <a:rPr lang="en-US" dirty="0"/>
              <a:t>) = 0</a:t>
            </a:r>
          </a:p>
          <a:p>
            <a:r>
              <a:rPr lang="en-US" dirty="0"/>
              <a:t>After integrating twice, we get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, we can get </a:t>
            </a: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from</a:t>
            </a:r>
          </a:p>
          <a:p>
            <a:r>
              <a:rPr lang="en-US" dirty="0"/>
              <a:t>From the end condition, we determine </a:t>
            </a:r>
            <a:r>
              <a:rPr lang="en-US" dirty="0" err="1"/>
              <a:t>σ</a:t>
            </a:r>
            <a:r>
              <a:rPr lang="en-US" baseline="-25000" dirty="0" err="1"/>
              <a:t>zz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698D-3240-C445-9A4C-E112DB93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79EB564-50F8-B349-8BDB-FF076488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80" y="1764939"/>
            <a:ext cx="17145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9A88EF8-F074-A349-94C7-60248AD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39" y="2673667"/>
            <a:ext cx="2832100" cy="622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5DC1206-33B8-DB4B-9BB9-CB5E406AF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91" y="3599084"/>
            <a:ext cx="1968500" cy="2413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61C1241E-2EF9-5643-A06E-D8ABC97BC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43" y="3408584"/>
            <a:ext cx="26289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14F13-7F79-344F-92CC-5106DAB35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559" y="4716418"/>
            <a:ext cx="4467968" cy="19397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9D57E61-1EFD-7343-A527-E72B694C8049}"/>
              </a:ext>
            </a:extLst>
          </p:cNvPr>
          <p:cNvGrpSpPr/>
          <p:nvPr/>
        </p:nvGrpSpPr>
        <p:grpSpPr>
          <a:xfrm>
            <a:off x="2544479" y="4582731"/>
            <a:ext cx="2625453" cy="533400"/>
            <a:chOff x="1020478" y="4582731"/>
            <a:chExt cx="2625453" cy="533400"/>
          </a:xfrm>
        </p:grpSpPr>
        <p:pic>
          <p:nvPicPr>
            <p:cNvPr id="11" name="Picture 10" descr="latex-image-1.pdf">
              <a:extLst>
                <a:ext uri="{FF2B5EF4-FFF2-40B4-BE49-F238E27FC236}">
                  <a16:creationId xmlns:a16="http://schemas.microsoft.com/office/drawing/2014/main" id="{B5314F57-564D-CD47-AB64-D9170BD5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4582731"/>
              <a:ext cx="2019300" cy="533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2EC32-6C7D-1A4F-BD55-8FD00DC0DB6E}"/>
                </a:ext>
              </a:extLst>
            </p:cNvPr>
            <p:cNvSpPr txBox="1"/>
            <p:nvPr/>
          </p:nvSpPr>
          <p:spPr>
            <a:xfrm>
              <a:off x="1020478" y="4687552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E2BFC-EF50-334B-8025-3E7250BFD3F8}"/>
              </a:ext>
            </a:extLst>
          </p:cNvPr>
          <p:cNvGrpSpPr/>
          <p:nvPr/>
        </p:nvGrpSpPr>
        <p:grpSpPr>
          <a:xfrm>
            <a:off x="2544479" y="5359534"/>
            <a:ext cx="1342753" cy="369332"/>
            <a:chOff x="1020478" y="5359534"/>
            <a:chExt cx="134275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19779D-408F-F74A-AA64-C0B9B8BDE5C5}"/>
                </a:ext>
              </a:extLst>
            </p:cNvPr>
            <p:cNvSpPr txBox="1"/>
            <p:nvPr/>
          </p:nvSpPr>
          <p:spPr>
            <a:xfrm>
              <a:off x="1020478" y="5359534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643B83EE-DCFA-CC47-8B06-D75E0CE7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454470"/>
              <a:ext cx="736600" cy="20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F07772-5C0A-4344-99A0-5E358E35AE93}"/>
              </a:ext>
            </a:extLst>
          </p:cNvPr>
          <p:cNvGrpSpPr/>
          <p:nvPr/>
        </p:nvGrpSpPr>
        <p:grpSpPr>
          <a:xfrm>
            <a:off x="2544479" y="5896808"/>
            <a:ext cx="2625453" cy="533400"/>
            <a:chOff x="1020478" y="5896808"/>
            <a:chExt cx="2625453" cy="533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1B4333-DCD9-2845-8D64-339570E7ECE8}"/>
                </a:ext>
              </a:extLst>
            </p:cNvPr>
            <p:cNvSpPr txBox="1"/>
            <p:nvPr/>
          </p:nvSpPr>
          <p:spPr>
            <a:xfrm>
              <a:off x="1020478" y="5993028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pic>
          <p:nvPicPr>
            <p:cNvPr id="18" name="Picture 17" descr="latex-image-1.pdf">
              <a:extLst>
                <a:ext uri="{FF2B5EF4-FFF2-40B4-BE49-F238E27FC236}">
                  <a16:creationId xmlns:a16="http://schemas.microsoft.com/office/drawing/2014/main" id="{545A3927-0138-5B48-882B-AD9BFCB4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896808"/>
              <a:ext cx="2019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61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81C0-A560-6B4B-BBDB-B9FBE649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Stresses vary over the thickness of the cladding tube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1083D-CB95-B348-88A3-9F54C7EF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5F893-D368-3B4C-9683-D64EFC69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91" y="1968501"/>
            <a:ext cx="6260618" cy="46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0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E29-DC88-1249-BF8D-F8A026D3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014E-A6FD-004C-B64B-66295B1C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i</a:t>
            </a:r>
            <a:r>
              <a:rPr lang="en-US" dirty="0"/>
              <a:t> = 0.52, R</a:t>
            </a:r>
            <a:r>
              <a:rPr lang="en-US" baseline="-25000" dirty="0"/>
              <a:t>o</a:t>
            </a:r>
            <a:r>
              <a:rPr lang="en-US" dirty="0"/>
              <a:t> = 0.58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889C9-520C-164F-811D-488A8EFB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B9834-175A-1C4D-B5A8-C1FDD240F0E3}"/>
              </a:ext>
            </a:extLst>
          </p:cNvPr>
          <p:cNvSpPr/>
          <p:nvPr/>
        </p:nvSpPr>
        <p:spPr>
          <a:xfrm>
            <a:off x="1981201" y="4213184"/>
            <a:ext cx="8298332" cy="244293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Which stress is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endParaRPr lang="en-US" sz="1600" baseline="-250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At what position r will the hoop stress be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r = </a:t>
            </a:r>
            <a:r>
              <a:rPr lang="en-US" sz="1600" dirty="0" err="1"/>
              <a:t>R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 </a:t>
            </a:r>
            <a:r>
              <a:rPr lang="en-US" sz="1600" dirty="0"/>
              <a:t>= 0.52 cm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5 </a:t>
            </a:r>
            <a:r>
              <a:rPr lang="en-US" sz="1600" dirty="0" err="1"/>
              <a:t>MPa</a:t>
            </a:r>
            <a:r>
              <a:rPr lang="en-US" sz="1600" dirty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46.0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9 </a:t>
            </a:r>
            <a:r>
              <a:rPr lang="en-US" sz="1600" dirty="0" err="1"/>
              <a:t>Mpa</a:t>
            </a:r>
            <a:r>
              <a:rPr lang="en-US" sz="1600" dirty="0"/>
              <a:t>?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82.7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Again, we don’t even get close to yielding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6CAB7-65A2-6E4B-94CB-6D878E17ACFE}"/>
              </a:ext>
            </a:extLst>
          </p:cNvPr>
          <p:cNvGrpSpPr/>
          <p:nvPr/>
        </p:nvGrpSpPr>
        <p:grpSpPr>
          <a:xfrm>
            <a:off x="2700936" y="3470565"/>
            <a:ext cx="6790127" cy="742619"/>
            <a:chOff x="1981201" y="2809592"/>
            <a:chExt cx="8154010" cy="84672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24AB346-03A5-684E-A0E7-B8BEAAF17A1E}"/>
                </a:ext>
              </a:extLst>
            </p:cNvPr>
            <p:cNvSpPr/>
            <p:nvPr/>
          </p:nvSpPr>
          <p:spPr>
            <a:xfrm>
              <a:off x="1981201" y="2809592"/>
              <a:ext cx="8154010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>
              <a:extLst>
                <a:ext uri="{FF2B5EF4-FFF2-40B4-BE49-F238E27FC236}">
                  <a16:creationId xmlns:a16="http://schemas.microsoft.com/office/drawing/2014/main" id="{94C4B0FB-D500-8948-A6FC-81397DC0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972" y="2892938"/>
              <a:ext cx="2832100" cy="622300"/>
            </a:xfrm>
            <a:prstGeom prst="rect">
              <a:avLst/>
            </a:prstGeom>
          </p:spPr>
        </p:pic>
        <p:pic>
          <p:nvPicPr>
            <p:cNvPr id="8" name="Picture 7" descr="latex-image-1.pdf">
              <a:extLst>
                <a:ext uri="{FF2B5EF4-FFF2-40B4-BE49-F238E27FC236}">
                  <a16:creationId xmlns:a16="http://schemas.microsoft.com/office/drawing/2014/main" id="{38394899-E10F-9244-80FB-E3B91EBAA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733" y="2892938"/>
              <a:ext cx="2628900" cy="622300"/>
            </a:xfrm>
            <a:prstGeom prst="rect">
              <a:avLst/>
            </a:prstGeom>
          </p:spPr>
        </p:pic>
        <p:pic>
          <p:nvPicPr>
            <p:cNvPr id="9" name="Picture 8" descr="latex-image-1.pdf">
              <a:extLst>
                <a:ext uri="{FF2B5EF4-FFF2-40B4-BE49-F238E27FC236}">
                  <a16:creationId xmlns:a16="http://schemas.microsoft.com/office/drawing/2014/main" id="{C03B5BC3-A6BE-5D43-A57F-6571033C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3101" y="2943350"/>
              <a:ext cx="2019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767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5E95-679B-3145-B2FD-90420B02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now solved this same problem assuming thin and thick walled cylinders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007A2-3B53-AB4F-9283-43268BB8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3821F-9275-8E44-9191-C35ADE85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66" y="1939275"/>
            <a:ext cx="6376268" cy="47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26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Solid mechanics predicts the deformation of a body from its applied load</a:t>
            </a:r>
          </a:p>
          <a:p>
            <a:pPr lvl="1"/>
            <a:r>
              <a:rPr lang="en-US" dirty="0"/>
              <a:t>The strain defines the deformation</a:t>
            </a:r>
          </a:p>
          <a:p>
            <a:pPr lvl="1"/>
            <a:r>
              <a:rPr lang="en-US" dirty="0"/>
              <a:t>The stress defines the material’s internal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 during dislocation (line defect) migration</a:t>
            </a:r>
          </a:p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Any size wall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r="16013"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65" y="2004647"/>
            <a:ext cx="6246470" cy="43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Ductile materials plastically deform significantly, brittle materials do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4"/>
          <a:stretch/>
        </p:blipFill>
        <p:spPr>
          <a:xfrm>
            <a:off x="2447244" y="2038514"/>
            <a:ext cx="7297511" cy="46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6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381875" cy="2078130"/>
          </a:xfrm>
        </p:spPr>
        <p:txBody>
          <a:bodyPr>
            <a:normAutofit fontScale="925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Mo180_sourceandloops.mpg">
            <a:hlinkClick r:id="" action="ppaction://media"/>
            <a:extLst>
              <a:ext uri="{FF2B5EF4-FFF2-40B4-BE49-F238E27FC236}">
                <a16:creationId xmlns:a16="http://schemas.microsoft.com/office/drawing/2014/main" id="{92B01BD0-1D23-414A-BCA3-8D27767C6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9150" y="2218893"/>
            <a:ext cx="5280025" cy="43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leup05.mpg">
            <a:hlinkClick r:id="" action="ppaction://media"/>
            <a:extLst>
              <a:ext uri="{FF2B5EF4-FFF2-40B4-BE49-F238E27FC236}">
                <a16:creationId xmlns:a16="http://schemas.microsoft.com/office/drawing/2014/main" id="{6AE1FFD9-E628-C54F-85B7-346759A17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875" y="2225965"/>
            <a:ext cx="5048250" cy="41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1035</Words>
  <Application>Microsoft Macintosh PowerPoint</Application>
  <PresentationFormat>Widescreen</PresentationFormat>
  <Paragraphs>150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Office Theme</vt:lpstr>
      <vt:lpstr>NCStateU-horizontal-left-logo</vt:lpstr>
      <vt:lpstr>Mechanics</vt:lpstr>
      <vt:lpstr>Last Time</vt:lpstr>
      <vt:lpstr>Stress/Strain Regions</vt:lpstr>
      <vt:lpstr>Permanent Strain</vt:lpstr>
      <vt:lpstr>The hardening behavior changes for different materials</vt:lpstr>
      <vt:lpstr>Ductile materials plastically deform significantly, brittle materials do not</vt:lpstr>
      <vt:lpstr>Dislocation motion</vt:lpstr>
      <vt:lpstr>Dislocation are produced during deformation</vt:lpstr>
      <vt:lpstr>Dislocation motion causes plastic deformation, dislocation pileup causes hardening</vt:lpstr>
      <vt:lpstr>As the dislocation density increases, dislocations cannot move freely, raising the yield stress</vt:lpstr>
      <vt:lpstr>As the strength increases due to dislocation pile-up, the ductility decreases</vt:lpstr>
      <vt:lpstr>We need to determine the stress and strain throughout a body</vt:lpstr>
      <vt:lpstr>Cauchy momentum equation</vt:lpstr>
      <vt:lpstr>The stress divergence equation is really just a force balance</vt:lpstr>
      <vt:lpstr>Consider an axisymmetric body</vt:lpstr>
      <vt:lpstr>Consider the material response of the axisymmetric body</vt:lpstr>
      <vt:lpstr>Solve for the stress throughout a pressurized cylinder (cladding tube) with thin walls</vt:lpstr>
      <vt:lpstr>Find the other two stresses for a thin walled cylinder</vt:lpstr>
      <vt:lpstr>Determine if a fuel rod will exceed its yield stress</vt:lpstr>
      <vt:lpstr>Develop equations for the stress within a cylinder under pressure that has thicker walls</vt:lpstr>
      <vt:lpstr>Develop equations for the stress within a cylinder under pressure that has thicker walls</vt:lpstr>
      <vt:lpstr>We now have an ODE so we can solve to get the stress</vt:lpstr>
      <vt:lpstr>Stresses vary over the thickness of the cladding tube</vt:lpstr>
      <vt:lpstr>Determine if a fuel rod will exceed its yield stress</vt:lpstr>
      <vt:lpstr>We’ve now solved this same problem assuming thin and thick walled cylinders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Beeler</cp:lastModifiedBy>
  <cp:revision>21</cp:revision>
  <dcterms:created xsi:type="dcterms:W3CDTF">2020-02-03T20:17:36Z</dcterms:created>
  <dcterms:modified xsi:type="dcterms:W3CDTF">2020-02-05T21:19:57Z</dcterms:modified>
</cp:coreProperties>
</file>